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37"/>
  </p:notesMasterIdLst>
  <p:sldIdLst>
    <p:sldId id="256" r:id="rId2"/>
    <p:sldId id="268" r:id="rId3"/>
    <p:sldId id="269" r:id="rId4"/>
    <p:sldId id="273" r:id="rId5"/>
    <p:sldId id="271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72" r:id="rId18"/>
    <p:sldId id="291" r:id="rId19"/>
    <p:sldId id="292" r:id="rId20"/>
    <p:sldId id="293" r:id="rId21"/>
    <p:sldId id="285" r:id="rId22"/>
    <p:sldId id="287" r:id="rId23"/>
    <p:sldId id="288" r:id="rId24"/>
    <p:sldId id="286" r:id="rId25"/>
    <p:sldId id="290" r:id="rId26"/>
    <p:sldId id="259" r:id="rId27"/>
    <p:sldId id="258" r:id="rId28"/>
    <p:sldId id="260" r:id="rId29"/>
    <p:sldId id="261" r:id="rId30"/>
    <p:sldId id="262" r:id="rId31"/>
    <p:sldId id="267" r:id="rId32"/>
    <p:sldId id="257" r:id="rId33"/>
    <p:sldId id="294" r:id="rId34"/>
    <p:sldId id="295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81" autoAdjust="0"/>
    <p:restoredTop sz="86055" autoAdjust="0"/>
  </p:normalViewPr>
  <p:slideViewPr>
    <p:cSldViewPr snapToGrid="0">
      <p:cViewPr>
        <p:scale>
          <a:sx n="80" d="100"/>
          <a:sy n="80" d="100"/>
        </p:scale>
        <p:origin x="-79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F69C1-7156-4C0B-BE73-70DB1AA77D7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96383-F225-4CAB-A1CB-C055B1BD5A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819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Комерцијална свест је термин који се односи на опште знање о пословима и процесима,</a:t>
            </a:r>
            <a:r>
              <a:rPr lang="sr-Cyrl-R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разумевање техника и технологија у циљу лакшег запошљавања и приближавање привреди и потребним институцијама у којима ће тражити запослење.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96383-F225-4CAB-A1CB-C055B1BD5A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73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Проблеми који се јављају током рада на</a:t>
            </a:r>
            <a:r>
              <a:rPr lang="sr-Cyrl-RS" baseline="0" dirty="0" smtClean="0"/>
              <a:t> конкретном задатку, било да је у самој лабораторији или на терену, нису фактор демотивације, већ охрабривање за корак напред, односно представљају изазов за студенте.</a:t>
            </a:r>
          </a:p>
          <a:p>
            <a:r>
              <a:rPr lang="sr-Cyrl-RS" baseline="0" dirty="0" smtClean="0"/>
              <a:t>Студентске акције јачају свест о значају животне средине и активној улози и одговорности сваког појединца у њеном очувању, пружају могућност контакта са потребним институцијама, привредом, посвећеност послу, као и стицање пословног и радног искуства у току студирања, што привлачи пажњу послодаваца и окружења. То значи и стицање референци и компетенција за одређене послове при запошљавању.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96383-F225-4CAB-A1CB-C055B1BD5A9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744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317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560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85361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149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35476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05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4979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491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486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322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220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297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232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625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709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925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993F-B338-4D7A-8C82-11DE8D9D17F8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0C0D82C-5A9B-45F6-8B36-1C5415E7F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63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Cyrl-CS" b="1" dirty="0"/>
              <a:t>Развој студентских вештина </a:t>
            </a:r>
            <a:r>
              <a:rPr lang="sr-Cyrl-RS" b="1" dirty="0"/>
              <a:t>у л</a:t>
            </a:r>
            <a:r>
              <a:rPr lang="sr-Cyrl-CS" b="1" dirty="0"/>
              <a:t>абораторији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 smtClean="0"/>
              <a:t>Проф. Др Оливера Новитовић</a:t>
            </a:r>
            <a:endParaRPr lang="en-US" dirty="0"/>
          </a:p>
        </p:txBody>
      </p:sp>
      <p:pic>
        <p:nvPicPr>
          <p:cNvPr id="4" name="Picture 3" descr="ec-TEMPUS_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8930" y="537358"/>
            <a:ext cx="12573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710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99541687"/>
              </p:ext>
            </p:extLst>
          </p:nvPr>
        </p:nvGraphicFramePr>
        <p:xfrm>
          <a:off x="2288424" y="774033"/>
          <a:ext cx="9370176" cy="540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6598"/>
                <a:gridCol w="650358"/>
                <a:gridCol w="5783220"/>
              </a:tblGrid>
              <a:tr h="774032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Вештине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Карактеризација</a:t>
                      </a:r>
                      <a:endParaRPr lang="en-US" dirty="0"/>
                    </a:p>
                  </a:txBody>
                  <a:tcPr anchor="ctr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Способност личне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мотивације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Слобода у давању иницијатива, идентификовање могућности,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предузимање </a:t>
                      </a: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активности за реализацију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идеја чије остварење води ка остваривању циљева, а проблеме прихвата као изазове;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Студентске иницијативе се посебно вреднују при извођењу осмишљених акција (Дан</a:t>
                      </a:r>
                      <a:r>
                        <a:rPr lang="sr-Cyrl-CS" sz="2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заштите животне средине, Дан вода, Дан ваздуха и др.)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941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1094725"/>
              </p:ext>
            </p:extLst>
          </p:nvPr>
        </p:nvGraphicFramePr>
        <p:xfrm>
          <a:off x="2334126" y="617622"/>
          <a:ext cx="9281195" cy="540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8866"/>
                <a:gridCol w="668958"/>
                <a:gridCol w="4613371"/>
              </a:tblGrid>
              <a:tr h="774032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Вештине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Карактеризација</a:t>
                      </a:r>
                      <a:endParaRPr lang="en-US" dirty="0"/>
                    </a:p>
                  </a:txBody>
                  <a:tcPr anchor="ctr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Посвећеност послу и способност доношења одлука у трагању за најбољим решењима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Одлучност да се уради нешто, као и способност да се дође до нових решења, која функционишу у реализацији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Вештине писања и комуникације на свом и светским језицима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Јасно и писмено изражавање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Планирање и организација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Планиране активности, треба спроводити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ефикасно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469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60803869"/>
              </p:ext>
            </p:extLst>
          </p:nvPr>
        </p:nvGraphicFramePr>
        <p:xfrm>
          <a:off x="2517024" y="1544053"/>
          <a:ext cx="9014076" cy="371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734"/>
                <a:gridCol w="661737"/>
                <a:gridCol w="4865605"/>
              </a:tblGrid>
              <a:tr h="774032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Вештине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Карактеризација</a:t>
                      </a:r>
                      <a:endParaRPr lang="en-US" dirty="0"/>
                    </a:p>
                  </a:txBody>
                  <a:tcPr anchor="ctr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Флексибилност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Успешно прилагођавање новонасталим ситуацијама и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окружењу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Стрпљење при рачунању и мерењу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Стварање могућности да се ради корак по корак у циљу валидације и примене добијених резултата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447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26132818"/>
              </p:ext>
            </p:extLst>
          </p:nvPr>
        </p:nvGraphicFramePr>
        <p:xfrm>
          <a:off x="2420771" y="1724526"/>
          <a:ext cx="9014076" cy="371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1587"/>
                <a:gridCol w="589547"/>
                <a:gridCol w="4612942"/>
              </a:tblGrid>
              <a:tr h="774032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Вештине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Карактеризација</a:t>
                      </a:r>
                      <a:endParaRPr lang="en-US" dirty="0"/>
                    </a:p>
                  </a:txBody>
                  <a:tcPr anchor="ctr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Примена потребних стандарда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Стандардизација неопходна ради валидације метода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Примена логистике у експерименталном раду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Поуздане технике за решавање експерименталних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задатака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401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b="1" dirty="0"/>
              <a:t>Фокус </a:t>
            </a:r>
            <a:r>
              <a:rPr lang="sr-Cyrl-CS" b="1" dirty="0" smtClean="0"/>
              <a:t>је усмерен </a:t>
            </a:r>
            <a:r>
              <a:rPr lang="sr-Cyrl-CS" b="1" dirty="0"/>
              <a:t>на: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033337"/>
            <a:ext cx="9249862" cy="422308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Теоријска и практична </a:t>
            </a:r>
            <a:r>
              <a:rPr lang="ru-RU" sz="2800" dirty="0"/>
              <a:t>изучавања </a:t>
            </a:r>
            <a:r>
              <a:rPr lang="ru-RU" sz="2800" dirty="0" smtClean="0"/>
              <a:t>утемељена на стручним знањима</a:t>
            </a:r>
            <a:endParaRPr lang="ru-RU" sz="2800" dirty="0"/>
          </a:p>
          <a:p>
            <a:r>
              <a:rPr lang="ru-RU" sz="2800" dirty="0" smtClean="0"/>
              <a:t>Стални </a:t>
            </a:r>
            <a:r>
              <a:rPr lang="ru-RU" sz="2800" dirty="0"/>
              <a:t>развој </a:t>
            </a:r>
            <a:r>
              <a:rPr lang="ru-RU" sz="2800" dirty="0" smtClean="0"/>
              <a:t>подстицајног амбијента </a:t>
            </a:r>
            <a:r>
              <a:rPr lang="ru-RU" sz="2800" dirty="0"/>
              <a:t>за рад</a:t>
            </a:r>
          </a:p>
          <a:p>
            <a:r>
              <a:rPr lang="ru-RU" sz="2800" dirty="0" smtClean="0"/>
              <a:t>Праћење </a:t>
            </a:r>
            <a:r>
              <a:rPr lang="ru-RU" sz="2800" dirty="0"/>
              <a:t>задовољства студената </a:t>
            </a:r>
          </a:p>
          <a:p>
            <a:r>
              <a:rPr lang="ru-RU" sz="2800" dirty="0" smtClean="0"/>
              <a:t>Подстицање позитивне енергије код студената</a:t>
            </a:r>
            <a:r>
              <a:rPr lang="ru-RU" sz="2800" dirty="0"/>
              <a:t>, сарадника и професора у остваривању дефинисаних циљева и програма </a:t>
            </a:r>
            <a:r>
              <a:rPr lang="ru-RU" sz="2800" dirty="0" smtClean="0"/>
              <a:t>и стварање синергијског учинка</a:t>
            </a:r>
            <a:endParaRPr lang="ru-RU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6250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5211" y="324853"/>
            <a:ext cx="9673389" cy="6100010"/>
          </a:xfrm>
        </p:spPr>
        <p:txBody>
          <a:bodyPr>
            <a:noAutofit/>
          </a:bodyPr>
          <a:lstStyle/>
          <a:p>
            <a:pPr lvl="0"/>
            <a:r>
              <a:rPr lang="sr-Cyrl-CS" sz="2800" dirty="0"/>
              <a:t>Развијање сарадње са привредом и потребним институцијама у циљу постизања неопходних вештина, практичног рада, посвећености раду и праћењу </a:t>
            </a:r>
            <a:r>
              <a:rPr lang="sr-Cyrl-CS" sz="2800" dirty="0" smtClean="0"/>
              <a:t>резултата</a:t>
            </a:r>
            <a:endParaRPr lang="en-US" sz="2800" dirty="0"/>
          </a:p>
          <a:p>
            <a:pPr lvl="0"/>
            <a:r>
              <a:rPr lang="sr-Cyrl-CS" sz="2800" dirty="0"/>
              <a:t>Мотивисање свих учесника у процесу учења и предавања у активном учешћу на пројектима опремања лабораторија, чија је реализација и развој у </a:t>
            </a:r>
            <a:r>
              <a:rPr lang="sr-Cyrl-CS" sz="2800" dirty="0" smtClean="0"/>
              <a:t>току</a:t>
            </a:r>
            <a:endParaRPr lang="en-US" sz="2800" dirty="0"/>
          </a:p>
          <a:p>
            <a:pPr lvl="0"/>
            <a:r>
              <a:rPr lang="sr-Cyrl-CS" sz="2800" dirty="0"/>
              <a:t>Активно </a:t>
            </a:r>
            <a:r>
              <a:rPr lang="sr-Cyrl-CS" sz="2800" dirty="0" smtClean="0"/>
              <a:t>учешће </a:t>
            </a:r>
            <a:r>
              <a:rPr lang="sr-Cyrl-CS" sz="2800" dirty="0"/>
              <a:t>студената и професора у </a:t>
            </a:r>
            <a:r>
              <a:rPr lang="sr-Cyrl-CS" sz="2800" dirty="0" smtClean="0"/>
              <a:t>активностима уређивања амбијента у коме се живи</a:t>
            </a:r>
          </a:p>
          <a:p>
            <a:pPr lvl="0"/>
            <a:r>
              <a:rPr lang="sr-Cyrl-CS" sz="2800" dirty="0" smtClean="0"/>
              <a:t> </a:t>
            </a:r>
            <a:r>
              <a:rPr lang="sr-Cyrl-CS" sz="2800" dirty="0"/>
              <a:t>П</a:t>
            </a:r>
            <a:r>
              <a:rPr lang="sr-Cyrl-CS" sz="2800" dirty="0" smtClean="0"/>
              <a:t>освећеност </a:t>
            </a:r>
            <a:r>
              <a:rPr lang="sr-Cyrl-CS" sz="2800" dirty="0"/>
              <a:t>праћењу резултата </a:t>
            </a:r>
            <a:r>
              <a:rPr lang="sr-Cyrl-CS" sz="2800" dirty="0" smtClean="0"/>
              <a:t>најуспешнијих  </a:t>
            </a:r>
            <a:r>
              <a:rPr lang="sr-Cyrl-CS" sz="2800" dirty="0"/>
              <a:t>и тежња да будемо најбољи међу </a:t>
            </a:r>
            <a:r>
              <a:rPr lang="sr-Cyrl-CS" sz="2800" dirty="0" smtClean="0"/>
              <a:t>најбољима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4745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b="1" dirty="0"/>
              <a:t>Рад у </a:t>
            </a:r>
            <a:r>
              <a:rPr lang="sr-Cyrl-CS" b="1" dirty="0" smtClean="0"/>
              <a:t>лабораторијама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89212" y="3530127"/>
            <a:ext cx="8915399" cy="2798484"/>
          </a:xfrm>
        </p:spPr>
        <p:txBody>
          <a:bodyPr>
            <a:normAutofit/>
          </a:bodyPr>
          <a:lstStyle/>
          <a:p>
            <a:r>
              <a:rPr lang="sr-Cyrl-RS" dirty="0" smtClean="0"/>
              <a:t>Развијање лабораторија за хемију, физику, електротехнику, материјале, заштиту животне средине и информатичке технологије у оквиру ТЕМПУС пројеката и формирање базе за стицање практичних и стручних знања студената.</a:t>
            </a:r>
          </a:p>
          <a:p>
            <a:r>
              <a:rPr lang="sr-Cyrl-RS" dirty="0" smtClean="0"/>
              <a:t>Рад се одвија у постојећим лабораторијама, које се унапређују преношењем искустава наших партнера у земљи и иностранству, што ствара услове за опремање лабораторија потребних за експериментални рад.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45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b="1" dirty="0"/>
              <a:t>Испитивање структуре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90704" y="1528012"/>
            <a:ext cx="5358063" cy="4018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sr-Cyrl-CS" sz="3200" dirty="0"/>
              <a:t>металних </a:t>
            </a:r>
            <a:endParaRPr lang="en-US" sz="3200" dirty="0"/>
          </a:p>
          <a:p>
            <a:pPr lvl="0"/>
            <a:r>
              <a:rPr lang="sr-Cyrl-CS" sz="3200" dirty="0"/>
              <a:t>керамичких</a:t>
            </a:r>
            <a:endParaRPr lang="en-US" sz="3200" dirty="0"/>
          </a:p>
          <a:p>
            <a:pPr lvl="0"/>
            <a:r>
              <a:rPr lang="sr-Cyrl-CS" sz="3200" dirty="0"/>
              <a:t>композитних и </a:t>
            </a:r>
            <a:endParaRPr lang="en-US" sz="3200" dirty="0"/>
          </a:p>
          <a:p>
            <a:pPr lvl="0"/>
            <a:r>
              <a:rPr lang="sr-Cyrl-CS" sz="3200" dirty="0"/>
              <a:t>биоматеријала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86719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1913" y="1294411"/>
            <a:ext cx="4809505" cy="43457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9554" y="1246909"/>
            <a:ext cx="5023262" cy="4385343"/>
          </a:xfrm>
        </p:spPr>
      </p:pic>
      <p:sp>
        <p:nvSpPr>
          <p:cNvPr id="7" name="TextBox 6"/>
          <p:cNvSpPr txBox="1"/>
          <p:nvPr/>
        </p:nvSpPr>
        <p:spPr>
          <a:xfrm>
            <a:off x="190005" y="356258"/>
            <a:ext cx="1200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/>
              <a:t>Рад у нашим лабораторијама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0274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40" y="1270659"/>
            <a:ext cx="5510151" cy="4738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8924" y="1045028"/>
            <a:ext cx="5110348" cy="511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696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/>
              <a:t>Приоритетан задатак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800" dirty="0"/>
              <a:t>Активно ангажовање студената, као и њихово охрабривање у савладавању практичних знања у учионици, лабараторији, на терену или некој институцији је циљ, који има глобалне размере.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6966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6" y="255975"/>
            <a:ext cx="12025744" cy="1014685"/>
          </a:xfrm>
        </p:spPr>
        <p:txBody>
          <a:bodyPr>
            <a:normAutofit/>
          </a:bodyPr>
          <a:lstStyle/>
          <a:p>
            <a:pPr algn="ctr"/>
            <a:r>
              <a:rPr lang="sr-Cyrl-RS" b="1" dirty="0" smtClean="0"/>
              <a:t>На часу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655" y="1721922"/>
            <a:ext cx="5248893" cy="40138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9564" y="1805049"/>
            <a:ext cx="4605049" cy="3918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5020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b="1" dirty="0"/>
              <a:t>Контрола и дијагностика </a:t>
            </a:r>
            <a:r>
              <a:rPr lang="sr-Cyrl-CS" b="1" dirty="0" smtClean="0"/>
              <a:t>система: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19945" y="2446421"/>
            <a:ext cx="2692651" cy="2089484"/>
          </a:xfrm>
        </p:spPr>
        <p:txBody>
          <a:bodyPr>
            <a:normAutofit/>
          </a:bodyPr>
          <a:lstStyle/>
          <a:p>
            <a:pPr lvl="0"/>
            <a:r>
              <a:rPr lang="sr-Cyrl-CS" sz="3600" dirty="0"/>
              <a:t>земље</a:t>
            </a:r>
            <a:endParaRPr lang="en-US" sz="3600" dirty="0"/>
          </a:p>
          <a:p>
            <a:pPr lvl="0"/>
            <a:r>
              <a:rPr lang="sr-Cyrl-CS" sz="3600" dirty="0"/>
              <a:t>воде и</a:t>
            </a:r>
            <a:endParaRPr lang="en-US" sz="3600" dirty="0"/>
          </a:p>
          <a:p>
            <a:pPr lvl="0"/>
            <a:r>
              <a:rPr lang="sr-Cyrl-CS" sz="3600" dirty="0"/>
              <a:t>ваздуха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596" y="1419727"/>
            <a:ext cx="6953363" cy="52223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0696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9343" y="708331"/>
            <a:ext cx="4313236" cy="952027"/>
          </a:xfrm>
        </p:spPr>
        <p:txBody>
          <a:bodyPr>
            <a:normAutofit/>
          </a:bodyPr>
          <a:lstStyle/>
          <a:p>
            <a:r>
              <a:rPr lang="sr-Cyrl-RS" sz="2800" dirty="0" smtClean="0"/>
              <a:t>Узорковање земље, Крагујевац 2013.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36547" y="486276"/>
            <a:ext cx="4526129" cy="6034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52675" y="2069432"/>
            <a:ext cx="5665328" cy="4248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701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725652" y="2156946"/>
            <a:ext cx="5121778" cy="3841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53102" y="126904"/>
            <a:ext cx="5409360" cy="4060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61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779" y="2386260"/>
            <a:ext cx="8389722" cy="3858127"/>
          </a:xfrm>
        </p:spPr>
        <p:txBody>
          <a:bodyPr>
            <a:noAutofit/>
          </a:bodyPr>
          <a:lstStyle/>
          <a:p>
            <a:r>
              <a:rPr lang="sr-Cyrl-CS" sz="3200" dirty="0"/>
              <a:t>Узорковање, анализа и дијагностика</a:t>
            </a:r>
            <a:endParaRPr lang="en-US" sz="3200" dirty="0"/>
          </a:p>
          <a:p>
            <a:r>
              <a:rPr lang="sr-Cyrl-CS" sz="3200" dirty="0"/>
              <a:t>Процена утицаја на животну средину</a:t>
            </a:r>
            <a:endParaRPr lang="en-US" sz="3200" dirty="0"/>
          </a:p>
          <a:p>
            <a:r>
              <a:rPr lang="sr-Cyrl-CS" sz="3200" dirty="0"/>
              <a:t>Развој нових аналитичких и експерименталних кључева и апликативне методе за инжењерска рачунања </a:t>
            </a:r>
            <a:endParaRPr lang="en-US" sz="3200" dirty="0"/>
          </a:p>
          <a:p>
            <a:r>
              <a:rPr lang="sr-Cyrl-CS" sz="3200" dirty="0"/>
              <a:t>Природни системи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6770" y="335351"/>
            <a:ext cx="9519400" cy="1653867"/>
          </a:xfrm>
        </p:spPr>
        <p:txBody>
          <a:bodyPr>
            <a:normAutofit fontScale="90000"/>
          </a:bodyPr>
          <a:lstStyle/>
          <a:p>
            <a:r>
              <a:rPr lang="sr-Cyrl-CS" dirty="0"/>
              <a:t>Контрола и дијагностика </a:t>
            </a:r>
            <a:r>
              <a:rPr lang="sr-Cyrl-CS" dirty="0" smtClean="0"/>
              <a:t>система и управљање процесима у амбијенталној средини: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26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5465" y="1171075"/>
            <a:ext cx="8915400" cy="4928936"/>
          </a:xfrm>
        </p:spPr>
        <p:txBody>
          <a:bodyPr>
            <a:noAutofit/>
          </a:bodyPr>
          <a:lstStyle/>
          <a:p>
            <a:r>
              <a:rPr lang="sr-Cyrl-CS" sz="3200" dirty="0"/>
              <a:t>Системи дијагностике, иновативне методе и њихова примена у пракси</a:t>
            </a:r>
            <a:endParaRPr lang="en-US" sz="3200" dirty="0"/>
          </a:p>
          <a:p>
            <a:r>
              <a:rPr lang="sr-Cyrl-CS" sz="3200" dirty="0"/>
              <a:t>Механизми развоја иновативних решења и улога модела мотивације</a:t>
            </a:r>
            <a:endParaRPr lang="en-US" sz="3200" dirty="0"/>
          </a:p>
          <a:p>
            <a:r>
              <a:rPr lang="sr-Cyrl-CS" sz="3200" dirty="0"/>
              <a:t>Промоција науке, инжењерство заштите животне средине и њихово повезивање са информационим технологијама уз коришћење </a:t>
            </a:r>
            <a:r>
              <a:rPr lang="sr-Cyrl-CS" sz="3200" dirty="0" smtClean="0"/>
              <a:t>енглеског и других светских </a:t>
            </a:r>
            <a:r>
              <a:rPr lang="sr-Cyrl-CS" sz="3200" dirty="0"/>
              <a:t>језика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5623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83559" y="624110"/>
            <a:ext cx="5421052" cy="1280890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Студијска посета у оквиру Темпус пројекта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97516" y="5442163"/>
            <a:ext cx="4247500" cy="1006763"/>
          </a:xfrm>
        </p:spPr>
        <p:txBody>
          <a:bodyPr/>
          <a:lstStyle/>
          <a:p>
            <a:pPr algn="ctr"/>
            <a:r>
              <a:rPr lang="sr-Cyrl-RS" dirty="0" smtClean="0"/>
              <a:t>Брно – Чешка Република</a:t>
            </a:r>
          </a:p>
          <a:p>
            <a:pPr algn="ctr"/>
            <a:r>
              <a:rPr lang="sr-Cyrl-RS" dirty="0" smtClean="0"/>
              <a:t>2012.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21054" y="1905000"/>
            <a:ext cx="5667549" cy="425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1252" t="11700" r="12509" b="5718"/>
          <a:stretch/>
        </p:blipFill>
        <p:spPr>
          <a:xfrm>
            <a:off x="417078" y="1905000"/>
            <a:ext cx="4497343" cy="3230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797" t="9435" r="2358" b="4310"/>
          <a:stretch/>
        </p:blipFill>
        <p:spPr>
          <a:xfrm>
            <a:off x="2901342" y="363894"/>
            <a:ext cx="2239825" cy="2146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969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651994" y="625167"/>
            <a:ext cx="3992732" cy="576262"/>
          </a:xfrm>
        </p:spPr>
        <p:txBody>
          <a:bodyPr/>
          <a:lstStyle/>
          <a:p>
            <a:r>
              <a:rPr lang="sr-Cyrl-RS" dirty="0" smtClean="0"/>
              <a:t>Хемијска лабораторија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75869" y="2127918"/>
            <a:ext cx="5424459" cy="4068344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83342" y="266352"/>
            <a:ext cx="4960174" cy="3723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836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014411" y="2825332"/>
            <a:ext cx="4692315" cy="3792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023491" y="5293419"/>
            <a:ext cx="3992732" cy="576262"/>
          </a:xfrm>
        </p:spPr>
        <p:txBody>
          <a:bodyPr/>
          <a:lstStyle/>
          <a:p>
            <a:r>
              <a:rPr lang="sr-Cyrl-RS" dirty="0" smtClean="0"/>
              <a:t>И рачунар и папир...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672586" y="406927"/>
            <a:ext cx="5633007" cy="4224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381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626552" y="685324"/>
            <a:ext cx="7913112" cy="576262"/>
          </a:xfrm>
        </p:spPr>
        <p:txBody>
          <a:bodyPr/>
          <a:lstStyle/>
          <a:p>
            <a:r>
              <a:rPr lang="sr-Cyrl-RS" dirty="0" smtClean="0"/>
              <a:t>Креативни неред  и „весели“ </a:t>
            </a:r>
            <a:r>
              <a:rPr lang="sr-Cyrl-RS" dirty="0"/>
              <a:t>периодни </a:t>
            </a:r>
            <a:r>
              <a:rPr lang="sr-Cyrl-RS" dirty="0" smtClean="0"/>
              <a:t>систем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9977" y="1747572"/>
            <a:ext cx="5653024" cy="4243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94094" y="1543035"/>
            <a:ext cx="4742388" cy="4243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08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/>
              <a:t>Стратегија – усмеравање ка запошљавању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800" dirty="0"/>
              <a:t>Централно место је усмеравање студентске пажње на разумевање проблема, решавање простих, а затим сложених задатака, стицање искустава рачунања, примене информатичких технологија, знања страних језика, развој лабараторијских вештина,  као нуклеус за реализацију идеја  које воде ка новом производу.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4557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24778" y="1102452"/>
            <a:ext cx="4740442" cy="906822"/>
          </a:xfrm>
        </p:spPr>
        <p:txBody>
          <a:bodyPr/>
          <a:lstStyle/>
          <a:p>
            <a:pPr algn="ctr"/>
            <a:r>
              <a:rPr lang="sr-Cyrl-RS" dirty="0" smtClean="0"/>
              <a:t>Али ред и тачност када су подаци у питању!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4242" y="1469214"/>
            <a:ext cx="5837739" cy="4381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67563" y="2249905"/>
            <a:ext cx="4797657" cy="3601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34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00167" y="251371"/>
            <a:ext cx="5445701" cy="4084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600167" y="4627983"/>
            <a:ext cx="5257832" cy="1023844"/>
          </a:xfrm>
        </p:spPr>
        <p:txBody>
          <a:bodyPr/>
          <a:lstStyle/>
          <a:p>
            <a:pPr algn="ctr"/>
            <a:r>
              <a:rPr lang="sr-Cyrl-RS" dirty="0" smtClean="0"/>
              <a:t>Токсиколошка лабораторија у Брну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769585" y="2683763"/>
            <a:ext cx="5212724" cy="3909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775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8095" y="782908"/>
            <a:ext cx="6870032" cy="5152525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 Placeholder 10"/>
          <p:cNvSpPr txBox="1">
            <a:spLocks/>
          </p:cNvSpPr>
          <p:nvPr/>
        </p:nvSpPr>
        <p:spPr>
          <a:xfrm>
            <a:off x="517325" y="1938284"/>
            <a:ext cx="3717791" cy="102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Cyrl-RS" dirty="0" smtClean="0"/>
              <a:t>Сарадња и дружење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2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79" y="624110"/>
            <a:ext cx="12037621" cy="955308"/>
          </a:xfrm>
        </p:spPr>
        <p:txBody>
          <a:bodyPr/>
          <a:lstStyle/>
          <a:p>
            <a:pPr algn="ctr"/>
            <a:r>
              <a:rPr lang="sr-Cyrl-RS" dirty="0" smtClean="0"/>
              <a:t>Акције пошумњавања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6913" y="1579418"/>
            <a:ext cx="9203377" cy="4441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913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978" y="1812966"/>
            <a:ext cx="5037666" cy="3904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792" y="1828799"/>
            <a:ext cx="5611751" cy="3888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8699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204202" y="2525246"/>
            <a:ext cx="8915399" cy="1555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5400" b="1" dirty="0" smtClean="0">
                <a:solidFill>
                  <a:schemeClr val="accent1"/>
                </a:solidFill>
              </a:rPr>
              <a:t>ХВАЛА НА ПАЖЊИ !</a:t>
            </a:r>
            <a:endParaRPr lang="en-US" sz="5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2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/>
              <a:t>Рад у малим групама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Студенти размењују искуства са својим професорима/ инструкторима, </a:t>
            </a:r>
          </a:p>
          <a:p>
            <a:r>
              <a:rPr lang="sr-Cyrl-RS" sz="3200" dirty="0"/>
              <a:t>размењују информације везане за конкретан задатак, </a:t>
            </a:r>
          </a:p>
          <a:p>
            <a:r>
              <a:rPr lang="sr-Cyrl-RS" sz="3200" dirty="0"/>
              <a:t>долазе до кључних података који су битни за коректно решење,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1741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развијају личну мотивацију при стицању искустава, корак по корак и</a:t>
            </a:r>
          </a:p>
          <a:p>
            <a:r>
              <a:rPr lang="sr-Cyrl-RS" sz="3200" dirty="0"/>
              <a:t> подижу ниво квалитета учења, као и резултате тог процеса. </a:t>
            </a:r>
          </a:p>
          <a:p>
            <a:r>
              <a:rPr lang="sr-Cyrl-RS" sz="3200" b="1" dirty="0"/>
              <a:t>Кључ успеха -  рад у малим групама</a:t>
            </a:r>
            <a:endParaRPr lang="en-US" sz="3200" b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8852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/>
              <a:t>Крајњи циљ овог механизма рада јесте брже запошљавање студената основних и специјалистичких  струковних студија.</a:t>
            </a:r>
            <a:endParaRPr lang="en-US" sz="3600" dirty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39600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9211" y="2322095"/>
            <a:ext cx="8915399" cy="1867192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Приоритетне вештине које се развијају радом студената у </a:t>
            </a:r>
            <a:r>
              <a:rPr lang="sr-Cyrl-RS" b="1" dirty="0" smtClean="0"/>
              <a:t>лабораторији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89210" y="4612971"/>
            <a:ext cx="8915399" cy="860400"/>
          </a:xfrm>
        </p:spPr>
        <p:txBody>
          <a:bodyPr/>
          <a:lstStyle/>
          <a:p>
            <a:r>
              <a:rPr lang="sr-Cyrl-RS" dirty="0" smtClean="0"/>
              <a:t>Вештине неопходне </a:t>
            </a:r>
            <a:r>
              <a:rPr lang="sr-Cyrl-RS" dirty="0"/>
              <a:t>за стицање знања </a:t>
            </a:r>
            <a:r>
              <a:rPr lang="sr-Cyrl-RS" dirty="0" smtClean="0"/>
              <a:t> и развијање креативности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28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6137" y="311289"/>
            <a:ext cx="9928475" cy="1385164"/>
          </a:xfrm>
        </p:spPr>
        <p:txBody>
          <a:bodyPr>
            <a:noAutofit/>
          </a:bodyPr>
          <a:lstStyle/>
          <a:p>
            <a:r>
              <a:rPr lang="sr-Cyrl-RS" sz="2800" b="1" dirty="0" smtClean="0"/>
              <a:t>Дванаест </a:t>
            </a:r>
            <a:r>
              <a:rPr lang="sr-Cyrl-RS" sz="2800" b="1" dirty="0"/>
              <a:t>вештина </a:t>
            </a:r>
            <a:r>
              <a:rPr lang="sr-Cyrl-RS" sz="2800" b="1" dirty="0" smtClean="0"/>
              <a:t>- основа </a:t>
            </a:r>
            <a:r>
              <a:rPr lang="sr-Cyrl-RS" sz="2800" b="1" dirty="0"/>
              <a:t>учења и студирања </a:t>
            </a:r>
            <a:r>
              <a:rPr lang="sr-Cyrl-RS" sz="2800" b="1" dirty="0" smtClean="0"/>
              <a:t>у </a:t>
            </a:r>
            <a:r>
              <a:rPr lang="sr-Cyrl-RS" sz="2800" b="1" dirty="0"/>
              <a:t>нашој </a:t>
            </a:r>
            <a:r>
              <a:rPr lang="sr-Cyrl-RS" sz="2800" b="1" dirty="0" smtClean="0"/>
              <a:t>школи</a:t>
            </a:r>
            <a:r>
              <a:rPr lang="sr-Cyrl-RS" sz="2800" b="1" dirty="0"/>
              <a:t> </a:t>
            </a:r>
            <a:r>
              <a:rPr lang="sr-Cyrl-RS" sz="2800" b="1" dirty="0" smtClean="0"/>
              <a:t>на основним и специјалистичким студијама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49916202"/>
              </p:ext>
            </p:extLst>
          </p:nvPr>
        </p:nvGraphicFramePr>
        <p:xfrm>
          <a:off x="2490537" y="2133600"/>
          <a:ext cx="9014076" cy="413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874"/>
                <a:gridCol w="806115"/>
                <a:gridCol w="4827087"/>
              </a:tblGrid>
              <a:tr h="774032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Вештине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Карактеризација</a:t>
                      </a:r>
                      <a:endParaRPr lang="en-US" dirty="0"/>
                    </a:p>
                  </a:txBody>
                  <a:tcPr anchor="ctr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Вербална комуникација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1" dirty="0" smtClean="0"/>
                        <a:t>1.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Јасноћа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говора</a:t>
                      </a:r>
                      <a:r>
                        <a:rPr lang="sr-Cyrl-CS" sz="2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активно слушање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Рад у тиму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1" dirty="0" smtClean="0"/>
                        <a:t>2.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Радити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одговорно </a:t>
                      </a: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sr-Cyrl-C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складу са тимском улогом </a:t>
                      </a:r>
                      <a:r>
                        <a:rPr lang="sr-Cyrl-CS" sz="2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додељеним задатком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Ниво комерцијалне свести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1" dirty="0" smtClean="0"/>
                        <a:t>3.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Разумевање свих параметара који утичу на одрживост система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431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40819112"/>
              </p:ext>
            </p:extLst>
          </p:nvPr>
        </p:nvGraphicFramePr>
        <p:xfrm>
          <a:off x="2480929" y="1736558"/>
          <a:ext cx="9014076" cy="3297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134"/>
                <a:gridCol w="806116"/>
                <a:gridCol w="4949826"/>
              </a:tblGrid>
              <a:tr h="774032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Вештине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Карактеризација</a:t>
                      </a:r>
                      <a:endParaRPr lang="en-US" dirty="0"/>
                    </a:p>
                  </a:txBody>
                  <a:tcPr anchor="ctr"/>
                </a:tc>
              </a:tr>
              <a:tr h="7740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Способност анализе и истраживања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1" dirty="0" smtClean="0"/>
                        <a:t>4.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Вештине прикупљања валидних информација, треба да буде систематично на бази чињеница, принципа. Способност решавања проблема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628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270</TotalTime>
  <Words>903</Words>
  <Application>Microsoft Office PowerPoint</Application>
  <PresentationFormat>Custom</PresentationFormat>
  <Paragraphs>114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Wisp</vt:lpstr>
      <vt:lpstr>Развој студентских вештина у лабораторији  </vt:lpstr>
      <vt:lpstr>Приоритетан задатак</vt:lpstr>
      <vt:lpstr>Стратегија – усмеравање ка запошљавању</vt:lpstr>
      <vt:lpstr>Рад у малим групама</vt:lpstr>
      <vt:lpstr>Slide 5</vt:lpstr>
      <vt:lpstr>Slide 6</vt:lpstr>
      <vt:lpstr>Приоритетне вештине које се развијају радом студената у лабораторији</vt:lpstr>
      <vt:lpstr>Дванаест вештина - основа учења и студирања у нашој школи на основним и специјалистичким студијама </vt:lpstr>
      <vt:lpstr>Slide 9</vt:lpstr>
      <vt:lpstr>Slide 10</vt:lpstr>
      <vt:lpstr>Slide 11</vt:lpstr>
      <vt:lpstr>Slide 12</vt:lpstr>
      <vt:lpstr>Slide 13</vt:lpstr>
      <vt:lpstr>Фокус је усмерен на: </vt:lpstr>
      <vt:lpstr>Slide 15</vt:lpstr>
      <vt:lpstr>Рад у лабораторијама</vt:lpstr>
      <vt:lpstr>Испитивање структуре</vt:lpstr>
      <vt:lpstr>Slide 18</vt:lpstr>
      <vt:lpstr>Slide 19</vt:lpstr>
      <vt:lpstr>На часу</vt:lpstr>
      <vt:lpstr>Контрола и дијагностика система:</vt:lpstr>
      <vt:lpstr>Узорковање земље, Крагујевац 2013.</vt:lpstr>
      <vt:lpstr>Slide 23</vt:lpstr>
      <vt:lpstr>Контрола и дијагностика система и управљање процесима у амбијенталној средини:</vt:lpstr>
      <vt:lpstr>Slide 25</vt:lpstr>
      <vt:lpstr>Студијска посета у оквиру Темпус пројекта</vt:lpstr>
      <vt:lpstr>Slide 27</vt:lpstr>
      <vt:lpstr>Slide 28</vt:lpstr>
      <vt:lpstr>Slide 29</vt:lpstr>
      <vt:lpstr>Slide 30</vt:lpstr>
      <vt:lpstr>Slide 31</vt:lpstr>
      <vt:lpstr>Slide 32</vt:lpstr>
      <vt:lpstr>Акције пошумњавања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Pedja</cp:lastModifiedBy>
  <cp:revision>40</cp:revision>
  <dcterms:created xsi:type="dcterms:W3CDTF">2015-03-16T19:20:43Z</dcterms:created>
  <dcterms:modified xsi:type="dcterms:W3CDTF">2015-04-02T11:37:40Z</dcterms:modified>
</cp:coreProperties>
</file>